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9" r:id="rId10"/>
    <p:sldId id="270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79" r:id="rId21"/>
    <p:sldId id="271" r:id="rId22"/>
    <p:sldId id="272" r:id="rId23"/>
    <p:sldId id="273" r:id="rId24"/>
    <p:sldId id="274" r:id="rId25"/>
    <p:sldId id="275" r:id="rId26"/>
    <p:sldId id="263" r:id="rId27"/>
    <p:sldId id="264" r:id="rId28"/>
    <p:sldId id="265" r:id="rId29"/>
    <p:sldId id="260" r:id="rId30"/>
    <p:sldId id="26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54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8568-9FFD-4BD4-9D6E-747C37CED8C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2C2C-EB72-4751-9106-B2525C6F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22C2C-EB72-4751-9106-B2525C6FED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22C2C-EB72-4751-9106-B2525C6FED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AA0822-BA07-424A-8629-036F9CE3F03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63CDAD-C4AF-4145-91C0-103634D79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9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Music\Frente%20-%20Bizzare%20Love%20Triangle.mp3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audio" Target="../media/audio2.wav"/><Relationship Id="rId4" Type="http://schemas.openxmlformats.org/officeDocument/2006/relationships/slide" Target="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400800" cy="44644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statistika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SMA </a:t>
            </a:r>
            <a:r>
              <a:rPr lang="en-US" dirty="0" err="1">
                <a:solidFill>
                  <a:schemeClr val="tx1"/>
                </a:solidFill>
              </a:rPr>
              <a:t>kelas</a:t>
            </a:r>
            <a:r>
              <a:rPr lang="en-US" dirty="0">
                <a:solidFill>
                  <a:schemeClr val="tx1"/>
                </a:solidFill>
              </a:rPr>
              <a:t> XI IPS</a:t>
            </a:r>
          </a:p>
          <a:p>
            <a:r>
              <a:rPr lang="en-US" dirty="0">
                <a:solidFill>
                  <a:schemeClr val="tx1"/>
                </a:solidFill>
              </a:rPr>
              <a:t>Semester 1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  <a:p>
            <a:r>
              <a:rPr lang="en-US" dirty="0" err="1">
                <a:solidFill>
                  <a:schemeClr val="tx1"/>
                </a:solidFill>
              </a:rPr>
              <a:t>Diah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Lutfiatul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Hikmah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Sri </a:t>
            </a:r>
            <a:r>
              <a:rPr lang="en-US" dirty="0" err="1">
                <a:solidFill>
                  <a:schemeClr val="tx1"/>
                </a:solidFill>
              </a:rPr>
              <a:t>hidayati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Sutriyani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</a:rPr>
              <a:t>II K</a:t>
            </a:r>
          </a:p>
          <a:p>
            <a:r>
              <a:rPr lang="en-US" dirty="0" err="1">
                <a:solidFill>
                  <a:schemeClr val="tx1"/>
                </a:solidFill>
              </a:rPr>
              <a:t>Penerbit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Syailon_Sentosa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4536504" cy="106536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 PEMBELAJARAN MATEMATIKA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5076056" y="5877272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251520" y="188640"/>
            <a:ext cx="864096" cy="93610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Punched Tape 7">
            <a:hlinkClick r:id="rId3" action="ppaction://hlinksldjump"/>
          </p:cNvPr>
          <p:cNvSpPr/>
          <p:nvPr/>
        </p:nvSpPr>
        <p:spPr>
          <a:xfrm>
            <a:off x="179512" y="1556792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9" name="Flowchart: Punched Tape 8">
            <a:hlinkClick r:id="rId4" action="ppaction://hlinksldjump"/>
          </p:cNvPr>
          <p:cNvSpPr/>
          <p:nvPr/>
        </p:nvSpPr>
        <p:spPr>
          <a:xfrm>
            <a:off x="179512" y="2852936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lowchart: Punched Tape 9">
            <a:hlinkClick r:id="rId5" action="ppaction://hlinksldjump"/>
          </p:cNvPr>
          <p:cNvSpPr/>
          <p:nvPr/>
        </p:nvSpPr>
        <p:spPr>
          <a:xfrm>
            <a:off x="179512" y="4077072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+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13" name="Flowchart: Punched Tape 12">
            <a:hlinkClick r:id="rId6" action="ppaction://hlinksldjump"/>
          </p:cNvPr>
          <p:cNvSpPr/>
          <p:nvPr/>
        </p:nvSpPr>
        <p:spPr>
          <a:xfrm>
            <a:off x="251520" y="5301208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Penutup</a:t>
            </a:r>
            <a:endParaRPr lang="en-US" dirty="0" smtClean="0"/>
          </a:p>
        </p:txBody>
      </p:sp>
    </p:spTree>
  </p:cSld>
  <p:clrMapOvr>
    <a:masterClrMapping/>
  </p:clrMapOvr>
  <p:transition spd="slow" advClick="0"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86800" cy="601980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	Rata-rata </a:t>
            </a:r>
            <a:r>
              <a:rPr lang="en-US" dirty="0" err="1" smtClean="0"/>
              <a:t>dari</a:t>
            </a:r>
            <a:r>
              <a:rPr lang="en-US" dirty="0" smtClean="0"/>
              <a:t> data 7, 6, 4, 5, 3, 8, 9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i="1" u="sng" dirty="0" err="1" smtClean="0"/>
              <a:t>Penyelesaian</a:t>
            </a:r>
            <a:endParaRPr lang="en-US" i="1" u="sng" dirty="0" smtClean="0"/>
          </a:p>
          <a:p>
            <a:pPr>
              <a:buNone/>
            </a:pPr>
            <a:r>
              <a:rPr lang="en-US" i="1" u="sng" dirty="0" smtClean="0"/>
              <a:t>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= 6</a:t>
            </a:r>
          </a:p>
          <a:p>
            <a:pPr>
              <a:buNone/>
            </a:pPr>
            <a:r>
              <a:rPr lang="en-US" dirty="0" smtClean="0"/>
              <a:t>2.	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umur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kelinci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kelinci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11560" y="1916832"/>
            <a:ext cx="216024" cy="468051"/>
          </a:xfrm>
          <a:prstGeom prst="rect">
            <a:avLst/>
          </a:prstGeom>
          <a:noFill/>
        </p:spPr>
      </p:pic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484784"/>
            <a:ext cx="1028700" cy="371475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3568" y="1412776"/>
            <a:ext cx="216024" cy="468051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988840"/>
            <a:ext cx="154305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555776" y="404664"/>
          <a:ext cx="5184576" cy="356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736304"/>
              </a:tblGrid>
              <a:tr h="40632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Umur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bulan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62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13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653136"/>
            <a:ext cx="144015" cy="360040"/>
          </a:xfrm>
          <a:prstGeom prst="rect">
            <a:avLst/>
          </a:prstGeom>
          <a:noFill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509120"/>
            <a:ext cx="2232248" cy="576064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-269305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penyelesaian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5168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7835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627784" y="5407618"/>
            <a:ext cx="6480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= 73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52400" y="6692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ction Button: Back or Previous 26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ome 27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Forward or Next 28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576064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3.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51.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dimasukan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= 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= 2040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dimasukkan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perhitungannya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/>
              <a:t>      =</a:t>
            </a:r>
          </a:p>
          <a:p>
            <a:pPr>
              <a:buNone/>
            </a:pPr>
            <a:r>
              <a:rPr lang="en-US" sz="2800" dirty="0" smtClean="0"/>
              <a:t>      =</a:t>
            </a:r>
          </a:p>
          <a:p>
            <a:pPr>
              <a:buNone/>
            </a:pPr>
            <a:r>
              <a:rPr lang="en-US" sz="2800" dirty="0" smtClean="0"/>
              <a:t>      =</a:t>
            </a:r>
          </a:p>
          <a:p>
            <a:pPr>
              <a:buNone/>
            </a:pPr>
            <a:r>
              <a:rPr lang="en-US" sz="2800" dirty="0" smtClean="0"/>
              <a:t>      = 50</a:t>
            </a:r>
          </a:p>
          <a:p>
            <a:pPr marL="1062990" lvl="2" indent="-514350">
              <a:buNone/>
            </a:pPr>
            <a:r>
              <a:rPr lang="en-US" dirty="0" smtClean="0"/>
              <a:t>      </a:t>
            </a:r>
          </a:p>
          <a:p>
            <a:pPr marL="1062990" lvl="2" indent="-514350">
              <a:buNone/>
            </a:pPr>
            <a:endParaRPr lang="en-US" dirty="0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Action Button: Back or Previous 34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ction Button: Home 35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ction Button: Forward or Next 36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96752"/>
            <a:ext cx="216024" cy="54006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268760"/>
            <a:ext cx="432048" cy="496441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772816"/>
            <a:ext cx="1296144" cy="496441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5720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348880"/>
            <a:ext cx="428625" cy="314325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356992"/>
            <a:ext cx="720080" cy="576064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429000"/>
            <a:ext cx="288032" cy="360040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933056"/>
            <a:ext cx="720080" cy="432048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365104"/>
            <a:ext cx="576064" cy="4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566124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Median </a:t>
            </a:r>
          </a:p>
          <a:p>
            <a:pPr>
              <a:buNone/>
            </a:pPr>
            <a:r>
              <a:rPr lang="en-US" dirty="0" smtClean="0"/>
              <a:t>Median (me)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membagi</a:t>
            </a:r>
            <a:r>
              <a:rPr lang="en-US" dirty="0" smtClean="0"/>
              <a:t> data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 Median </a:t>
            </a:r>
            <a:r>
              <a:rPr lang="en-US" dirty="0" err="1" smtClean="0"/>
              <a:t>untuk</a:t>
            </a:r>
            <a:r>
              <a:rPr lang="en-US" dirty="0" smtClean="0"/>
              <a:t> data  </a:t>
            </a:r>
            <a:r>
              <a:rPr lang="en-US" dirty="0" err="1" smtClean="0"/>
              <a:t>berukuran</a:t>
            </a:r>
            <a:r>
              <a:rPr lang="en-US" dirty="0" smtClean="0"/>
              <a:t> 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Urutkan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datum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datum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datum </a:t>
            </a:r>
            <a:r>
              <a:rPr lang="en-US" dirty="0" err="1" smtClean="0"/>
              <a:t>ganjil</a:t>
            </a:r>
            <a:r>
              <a:rPr lang="en-US" dirty="0" smtClean="0"/>
              <a:t>, median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datum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datum </a:t>
            </a:r>
            <a:r>
              <a:rPr lang="en-US" dirty="0" err="1" smtClean="0"/>
              <a:t>genap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median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datum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08920"/>
            <a:ext cx="648072" cy="576064"/>
          </a:xfrm>
          <a:prstGeom prst="rect">
            <a:avLst/>
          </a:prstGeom>
          <a:noFill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933056"/>
            <a:ext cx="3240360" cy="1296144"/>
          </a:xfrm>
          <a:prstGeom prst="rect">
            <a:avLst/>
          </a:prstGeom>
          <a:noFill/>
        </p:spPr>
      </p:pic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52400" y="6692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ction Button: Back or Previous 22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ome 23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Forward or Next 24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568863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Perhatikanlah</a:t>
            </a:r>
            <a:r>
              <a:rPr lang="en-US" dirty="0" smtClean="0"/>
              <a:t> data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. </a:t>
            </a: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mediannya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5     10   10   12   16   20   25   25   27   28</a:t>
            </a:r>
          </a:p>
          <a:p>
            <a:pPr>
              <a:buNone/>
            </a:pPr>
            <a:r>
              <a:rPr lang="en-US" i="1" u="sng" dirty="0" err="1" smtClean="0"/>
              <a:t>Penyelesaian</a:t>
            </a:r>
            <a:endParaRPr lang="en-US" i="1" u="sng" dirty="0" smtClean="0"/>
          </a:p>
          <a:p>
            <a:pPr>
              <a:buNone/>
            </a:pPr>
            <a:r>
              <a:rPr lang="en-US" dirty="0" smtClean="0"/>
              <a:t> Me 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  =</a:t>
            </a:r>
          </a:p>
          <a:p>
            <a:pPr>
              <a:buNone/>
            </a:pPr>
            <a:r>
              <a:rPr lang="en-US" dirty="0" smtClean="0"/>
              <a:t>Me  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  = 18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Modus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modus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modus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lain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modus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datum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556792"/>
            <a:ext cx="3024336" cy="432048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276872"/>
            <a:ext cx="2520280" cy="432048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636912"/>
            <a:ext cx="864096" cy="504056"/>
          </a:xfrm>
          <a:prstGeom prst="rect">
            <a:avLst/>
          </a:prstGeom>
          <a:noFill/>
        </p:spPr>
      </p:pic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2400" y="6692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ction Button: Back or Previous 21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ome 22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07288" cy="5616624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Modus </a:t>
            </a:r>
            <a:r>
              <a:rPr lang="en-US" dirty="0" err="1" smtClean="0"/>
              <a:t>dari</a:t>
            </a:r>
            <a:r>
              <a:rPr lang="en-US" dirty="0" smtClean="0"/>
              <a:t> data 7, 8, 3, 5, 7, 4, 6, 7, 3, 6, 3, 7, 8 </a:t>
            </a:r>
            <a:r>
              <a:rPr lang="en-US" dirty="0" err="1" smtClean="0"/>
              <a:t>adalah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i="1" u="sng" dirty="0" err="1" smtClean="0"/>
              <a:t>Penyelesaian</a:t>
            </a:r>
            <a:r>
              <a:rPr lang="en-US" i="1" u="sng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Datum 3 </a:t>
            </a:r>
            <a:r>
              <a:rPr lang="en-US" dirty="0" err="1" smtClean="0"/>
              <a:t>sebanyak</a:t>
            </a:r>
            <a:r>
              <a:rPr lang="en-US" dirty="0" smtClean="0"/>
              <a:t> 3 kali</a:t>
            </a:r>
          </a:p>
          <a:p>
            <a:pPr>
              <a:buNone/>
            </a:pPr>
            <a:r>
              <a:rPr lang="en-US" dirty="0" smtClean="0"/>
              <a:t>Datum 4 </a:t>
            </a:r>
            <a:r>
              <a:rPr lang="en-US" dirty="0" err="1" smtClean="0"/>
              <a:t>sebanyak</a:t>
            </a:r>
            <a:r>
              <a:rPr lang="en-US" dirty="0" smtClean="0"/>
              <a:t> 1 kali</a:t>
            </a:r>
          </a:p>
          <a:p>
            <a:pPr>
              <a:buNone/>
            </a:pPr>
            <a:r>
              <a:rPr lang="en-US" dirty="0" smtClean="0"/>
              <a:t>Datum 5 </a:t>
            </a:r>
            <a:r>
              <a:rPr lang="en-US" dirty="0" err="1" smtClean="0"/>
              <a:t>sebanyak</a:t>
            </a:r>
            <a:r>
              <a:rPr lang="en-US" dirty="0" smtClean="0"/>
              <a:t> 1 kali</a:t>
            </a:r>
          </a:p>
          <a:p>
            <a:pPr>
              <a:buNone/>
            </a:pPr>
            <a:r>
              <a:rPr lang="en-US" dirty="0" smtClean="0"/>
              <a:t>Datum 6 </a:t>
            </a:r>
            <a:r>
              <a:rPr lang="en-US" dirty="0" err="1" smtClean="0"/>
              <a:t>sebanyak</a:t>
            </a:r>
            <a:r>
              <a:rPr lang="en-US" dirty="0" smtClean="0"/>
              <a:t> 2 kali</a:t>
            </a:r>
          </a:p>
          <a:p>
            <a:pPr>
              <a:buNone/>
            </a:pPr>
            <a:r>
              <a:rPr lang="en-US" dirty="0" smtClean="0"/>
              <a:t>Datum 7 </a:t>
            </a:r>
            <a:r>
              <a:rPr lang="en-US" dirty="0" err="1" smtClean="0"/>
              <a:t>sebanyak</a:t>
            </a:r>
            <a:r>
              <a:rPr lang="en-US" dirty="0" smtClean="0"/>
              <a:t> 4 kali</a:t>
            </a:r>
          </a:p>
          <a:p>
            <a:pPr>
              <a:buNone/>
            </a:pPr>
            <a:r>
              <a:rPr lang="en-US" dirty="0" smtClean="0"/>
              <a:t>Datum 8 </a:t>
            </a:r>
            <a:r>
              <a:rPr lang="en-US" dirty="0" err="1" smtClean="0"/>
              <a:t>sebanyak</a:t>
            </a:r>
            <a:r>
              <a:rPr lang="en-US" dirty="0" smtClean="0"/>
              <a:t> 2 kali</a:t>
            </a:r>
          </a:p>
          <a:p>
            <a:pPr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modus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6692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Home 16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686800" cy="5688632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dirty="0" smtClean="0"/>
              <a:t>B.	Data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1.	 Mean/Rata-rata.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detail </a:t>
            </a:r>
            <a:r>
              <a:rPr lang="en-US" dirty="0" err="1" smtClean="0"/>
              <a:t>setiap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mean </a:t>
            </a:r>
            <a:r>
              <a:rPr lang="en-US" dirty="0" err="1" smtClean="0"/>
              <a:t>mean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–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Rataan</a:t>
            </a:r>
            <a:r>
              <a:rPr lang="en-US" dirty="0" smtClean="0"/>
              <a:t>  data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=  </a:t>
            </a:r>
          </a:p>
          <a:p>
            <a:pPr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=  rata-rata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simpangan</a:t>
            </a:r>
            <a:r>
              <a:rPr lang="en-US" dirty="0" smtClean="0"/>
              <a:t> (</a:t>
            </a:r>
            <a:r>
              <a:rPr lang="en-US" dirty="0" err="1" smtClean="0"/>
              <a:t>deviasi</a:t>
            </a:r>
            <a:r>
              <a:rPr lang="en-US" dirty="0" smtClean="0"/>
              <a:t>)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dikurang</a:t>
            </a:r>
            <a:r>
              <a:rPr lang="en-US" dirty="0" smtClean="0"/>
              <a:t> rata-rata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marL="514350" lvl="0" indent="-514350">
              <a:buNone/>
            </a:pPr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068960"/>
            <a:ext cx="1152128" cy="606549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068960"/>
            <a:ext cx="144016" cy="360040"/>
          </a:xfrm>
          <a:prstGeom prst="rect">
            <a:avLst/>
          </a:prstGeom>
          <a:noFill/>
        </p:spPr>
      </p:pic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52400" y="6692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ction Button: Back or Previous 29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ome 30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Forward or Next 31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8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068960"/>
            <a:ext cx="288032" cy="320036"/>
          </a:xfrm>
          <a:prstGeom prst="rect">
            <a:avLst/>
          </a:prstGeom>
          <a:noFill/>
        </p:spPr>
      </p:pic>
      <p:pic>
        <p:nvPicPr>
          <p:cNvPr id="35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933056"/>
            <a:ext cx="288032" cy="320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712968" cy="5805264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2. Median</a:t>
            </a:r>
          </a:p>
          <a:p>
            <a:pPr>
              <a:buNone/>
            </a:pPr>
            <a:r>
              <a:rPr lang="en-US" dirty="0" smtClean="0"/>
              <a:t>	Data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tersaji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 Median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rumusn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Me = </a:t>
            </a:r>
            <a:r>
              <a:rPr lang="en-US" dirty="0" err="1" smtClean="0"/>
              <a:t>tb</a:t>
            </a:r>
            <a:r>
              <a:rPr lang="en-US" dirty="0" smtClean="0"/>
              <a:t> +I                     </a:t>
            </a:r>
            <a:r>
              <a:rPr lang="en-US" dirty="0" err="1" smtClean="0"/>
              <a:t>dimana</a:t>
            </a:r>
            <a:r>
              <a:rPr lang="en-US" dirty="0" smtClean="0"/>
              <a:t> :</a:t>
            </a:r>
          </a:p>
          <a:p>
            <a:pPr lvl="0"/>
            <a:r>
              <a:rPr lang="en-US" dirty="0" smtClean="0"/>
              <a:t>Tb =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median</a:t>
            </a:r>
          </a:p>
          <a:p>
            <a:pPr lvl="0"/>
            <a:r>
              <a:rPr lang="en-US" dirty="0" err="1" smtClean="0"/>
              <a:t>Kelas</a:t>
            </a:r>
            <a:r>
              <a:rPr lang="en-US" dirty="0" smtClean="0"/>
              <a:t> median </a:t>
            </a:r>
          </a:p>
          <a:p>
            <a:pPr lvl="0"/>
            <a:r>
              <a:rPr lang="en-US" dirty="0" smtClean="0"/>
              <a:t>n = </a:t>
            </a:r>
            <a:r>
              <a:rPr lang="en-US" dirty="0" err="1" smtClean="0"/>
              <a:t>frekuensi</a:t>
            </a:r>
            <a:r>
              <a:rPr lang="en-US" dirty="0" smtClean="0"/>
              <a:t>/</a:t>
            </a:r>
            <a:r>
              <a:rPr lang="en-US" dirty="0" err="1" smtClean="0"/>
              <a:t>banyaknya</a:t>
            </a:r>
            <a:r>
              <a:rPr lang="en-US" dirty="0" smtClean="0"/>
              <a:t> data</a:t>
            </a:r>
          </a:p>
          <a:p>
            <a:pPr lvl="0"/>
            <a:r>
              <a:rPr lang="en-US" dirty="0" err="1" smtClean="0"/>
              <a:t>i</a:t>
            </a:r>
            <a:r>
              <a:rPr lang="en-US" dirty="0" smtClean="0"/>
              <a:t> = interval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0"/>
            <a:r>
              <a:rPr lang="en-US" dirty="0" err="1" smtClean="0"/>
              <a:t>fkum</a:t>
            </a:r>
            <a:r>
              <a:rPr lang="en-US" dirty="0" smtClean="0"/>
              <a:t> =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median</a:t>
            </a:r>
          </a:p>
          <a:p>
            <a:pPr lvl="0"/>
            <a:r>
              <a:rPr lang="en-US" dirty="0" smtClean="0"/>
              <a:t>f me =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median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628800"/>
            <a:ext cx="1080120" cy="648072"/>
          </a:xfrm>
          <a:prstGeom prst="rect">
            <a:avLst/>
          </a:prstGeom>
          <a:noFill/>
        </p:spPr>
      </p:pic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86800" cy="601980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median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Berat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 err="1">
                          <a:solidFill>
                            <a:srgbClr val="FFFFFF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Frekuensi</a:t>
                      </a:r>
                      <a:endParaRPr lang="en-US" sz="1100" dirty="0">
                        <a:solidFill>
                          <a:srgbClr val="FFFFFF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40 - 49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50 – 59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60 – 69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16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70 – 79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80 - 89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47664" y="0"/>
            <a:ext cx="7139136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u="sng" dirty="0" err="1" smtClean="0"/>
              <a:t>Penyelesaian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n = 50</a:t>
            </a:r>
          </a:p>
          <a:p>
            <a:r>
              <a:rPr lang="en-US" dirty="0" err="1" smtClean="0"/>
              <a:t>Berarti</a:t>
            </a:r>
            <a:r>
              <a:rPr lang="en-US" dirty="0" smtClean="0"/>
              <a:t> median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datum </a:t>
            </a:r>
            <a:r>
              <a:rPr lang="en-US" dirty="0" err="1" smtClean="0"/>
              <a:t>ke</a:t>
            </a:r>
            <a:r>
              <a:rPr lang="en-US" dirty="0" smtClean="0"/>
              <a:t>        =   25 </a:t>
            </a:r>
            <a:r>
              <a:rPr lang="en-US" dirty="0" err="1" smtClean="0"/>
              <a:t>dan</a:t>
            </a:r>
            <a:r>
              <a:rPr lang="en-US" dirty="0" smtClean="0"/>
              <a:t> datum </a:t>
            </a:r>
            <a:r>
              <a:rPr lang="en-US" dirty="0" err="1" smtClean="0"/>
              <a:t>ke</a:t>
            </a:r>
            <a:r>
              <a:rPr lang="en-US" dirty="0" smtClean="0"/>
              <a:t>     +1 = 26. </a:t>
            </a:r>
            <a:r>
              <a:rPr lang="en-US" dirty="0" err="1" smtClean="0"/>
              <a:t>Kedua</a:t>
            </a:r>
            <a:r>
              <a:rPr lang="en-US" dirty="0" smtClean="0"/>
              <a:t> datum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60– 69</a:t>
            </a:r>
          </a:p>
          <a:p>
            <a:pPr lvl="0"/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median </a:t>
            </a:r>
            <a:r>
              <a:rPr lang="en-US" dirty="0" err="1" smtClean="0"/>
              <a:t>adalah</a:t>
            </a:r>
            <a:r>
              <a:rPr lang="en-US" dirty="0" smtClean="0"/>
              <a:t> 60 – 0,5 = 59,5</a:t>
            </a:r>
          </a:p>
          <a:p>
            <a:pPr lvl="0"/>
            <a:r>
              <a:rPr lang="en-US" dirty="0" smtClean="0"/>
              <a:t>f </a:t>
            </a:r>
            <a:r>
              <a:rPr lang="en-US" dirty="0" err="1" smtClean="0"/>
              <a:t>kum</a:t>
            </a:r>
            <a:r>
              <a:rPr lang="en-US" dirty="0" smtClean="0"/>
              <a:t> = 5 + 14 =19</a:t>
            </a:r>
          </a:p>
          <a:p>
            <a:pPr lvl="0"/>
            <a:r>
              <a:rPr lang="en-US" dirty="0" smtClean="0"/>
              <a:t>f me = 16</a:t>
            </a:r>
          </a:p>
          <a:p>
            <a:pPr lvl="0"/>
            <a:r>
              <a:rPr lang="en-US" dirty="0" smtClean="0"/>
              <a:t>I = 50 – 40 = 10</a:t>
            </a:r>
          </a:p>
          <a:p>
            <a:pPr lvl="0"/>
            <a:r>
              <a:rPr lang="en-US" dirty="0" err="1" smtClean="0"/>
              <a:t>Maka</a:t>
            </a:r>
            <a:r>
              <a:rPr lang="en-US" dirty="0" smtClean="0"/>
              <a:t> : Me = </a:t>
            </a:r>
            <a:r>
              <a:rPr lang="en-US" dirty="0" err="1" smtClean="0"/>
              <a:t>tb+i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    = 59,5 + 10                    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1556792"/>
            <a:ext cx="341319" cy="270892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844824"/>
            <a:ext cx="216024" cy="414908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581128"/>
            <a:ext cx="936104" cy="504056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013176"/>
            <a:ext cx="864096" cy="725041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ome 19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4176464" cy="4320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71800" y="980728"/>
            <a:ext cx="5915000" cy="4968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Puji</a:t>
            </a:r>
            <a:r>
              <a:rPr lang="en-US" dirty="0" smtClean="0"/>
              <a:t> </a:t>
            </a:r>
            <a:r>
              <a:rPr lang="en-US" dirty="0" err="1"/>
              <a:t>syukur</a:t>
            </a:r>
            <a:r>
              <a:rPr lang="en-US" dirty="0"/>
              <a:t> </a:t>
            </a:r>
            <a:r>
              <a:rPr lang="en-US" dirty="0" err="1"/>
              <a:t>kehadirat</a:t>
            </a:r>
            <a:r>
              <a:rPr lang="en-US" dirty="0"/>
              <a:t> Allah SWT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melimpahkan</a:t>
            </a:r>
            <a:r>
              <a:rPr lang="en-US" dirty="0"/>
              <a:t> </a:t>
            </a:r>
            <a:r>
              <a:rPr lang="en-US" dirty="0" err="1"/>
              <a:t>rahmat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hidayah_Nya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ajar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berkat</a:t>
            </a:r>
            <a:r>
              <a:rPr lang="en-US" dirty="0"/>
              <a:t> </a:t>
            </a:r>
            <a:r>
              <a:rPr lang="en-US" dirty="0" err="1"/>
              <a:t>bimbangan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menyelesaikannya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tamabahan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SMA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presisi,langsung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SMA.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/>
              <a:t>kata</a:t>
            </a:r>
            <a:r>
              <a:rPr lang="en-US" dirty="0"/>
              <a:t>,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ucapkan</a:t>
            </a:r>
            <a:r>
              <a:rPr lang="en-US" dirty="0"/>
              <a:t> </a:t>
            </a:r>
            <a:r>
              <a:rPr lang="en-US" dirty="0" err="1"/>
              <a:t>terimakasih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251520" y="188640"/>
            <a:ext cx="864096" cy="93610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Punched Tape 4">
            <a:hlinkClick r:id="rId3" action="ppaction://hlinksldjump"/>
          </p:cNvPr>
          <p:cNvSpPr/>
          <p:nvPr/>
        </p:nvSpPr>
        <p:spPr>
          <a:xfrm>
            <a:off x="251520" y="1268760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6" name="Flowchart: Punched Tape 5">
            <a:hlinkClick r:id="rId4" action="ppaction://hlinksldjump"/>
          </p:cNvPr>
          <p:cNvSpPr/>
          <p:nvPr/>
        </p:nvSpPr>
        <p:spPr>
          <a:xfrm>
            <a:off x="251520" y="2420888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lowchart: Punched Tape 6">
            <a:hlinkClick r:id="rId5" action="ppaction://hlinksldjump"/>
          </p:cNvPr>
          <p:cNvSpPr/>
          <p:nvPr/>
        </p:nvSpPr>
        <p:spPr>
          <a:xfrm>
            <a:off x="251520" y="3645024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+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8" name="Flowchart: Punched Tape 7">
            <a:hlinkClick r:id="rId6" action="ppaction://hlinksldjump"/>
          </p:cNvPr>
          <p:cNvSpPr/>
          <p:nvPr/>
        </p:nvSpPr>
        <p:spPr>
          <a:xfrm>
            <a:off x="251520" y="4797152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5076056" y="5877272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507288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= 59,5 + 10</a:t>
            </a:r>
          </a:p>
          <a:p>
            <a:pPr>
              <a:buNone/>
            </a:pPr>
            <a:r>
              <a:rPr lang="en-US" dirty="0" smtClean="0"/>
              <a:t>= 59,5 + 10(0,375)</a:t>
            </a:r>
          </a:p>
          <a:p>
            <a:pPr>
              <a:buNone/>
            </a:pPr>
            <a:r>
              <a:rPr lang="en-US" dirty="0" smtClean="0"/>
              <a:t> = 59,5 + 3,75</a:t>
            </a:r>
          </a:p>
          <a:p>
            <a:pPr>
              <a:buNone/>
            </a:pPr>
            <a:r>
              <a:rPr lang="en-US" dirty="0" smtClean="0"/>
              <a:t> = 63,25</a:t>
            </a:r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mediannya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63,25</a:t>
            </a:r>
          </a:p>
          <a:p>
            <a:pPr lvl="0">
              <a:buNone/>
            </a:pPr>
            <a:r>
              <a:rPr lang="en-US" dirty="0" smtClean="0"/>
              <a:t>3.	Modus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yang paling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frekuensinya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modus. </a:t>
            </a:r>
            <a:r>
              <a:rPr lang="en-US" dirty="0" err="1" smtClean="0"/>
              <a:t>Nilai</a:t>
            </a:r>
            <a:r>
              <a:rPr lang="en-US" dirty="0" smtClean="0"/>
              <a:t> modus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sesuaia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Mo = </a:t>
            </a:r>
            <a:r>
              <a:rPr lang="en-US" dirty="0" err="1" smtClean="0"/>
              <a:t>tb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endParaRPr lang="en-US" dirty="0" smtClean="0"/>
          </a:p>
          <a:p>
            <a:pPr lvl="0">
              <a:buNone/>
            </a:pPr>
            <a:r>
              <a:rPr lang="en-US" i="1" dirty="0" err="1" smtClean="0"/>
              <a:t>tb</a:t>
            </a:r>
            <a:r>
              <a:rPr lang="en-US" dirty="0" smtClean="0"/>
              <a:t> =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modus </a:t>
            </a:r>
          </a:p>
          <a:p>
            <a:pPr lvl="0">
              <a:buNone/>
            </a:pPr>
            <a:r>
              <a:rPr lang="en-US" dirty="0" smtClean="0"/>
              <a:t>d1 =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modus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d2 =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modus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sesudahnya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645024"/>
            <a:ext cx="864096" cy="576064"/>
          </a:xfrm>
          <a:prstGeom prst="rect">
            <a:avLst/>
          </a:prstGeom>
          <a:noFill/>
        </p:spPr>
      </p:pic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Home 14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07288" cy="5229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endParaRPr lang="en-US" dirty="0" smtClean="0"/>
          </a:p>
          <a:p>
            <a:pPr lvl="0"/>
            <a:r>
              <a:rPr lang="en-US" dirty="0" err="1" smtClean="0"/>
              <a:t>tentukan</a:t>
            </a:r>
            <a:r>
              <a:rPr lang="en-US" dirty="0" smtClean="0"/>
              <a:t> modus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 err="1">
                          <a:solidFill>
                            <a:srgbClr val="FFFFFF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Berat</a:t>
                      </a:r>
                      <a:r>
                        <a:rPr lang="en-US" sz="1100" dirty="0">
                          <a:solidFill>
                            <a:srgbClr val="FFFFFF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FFFF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Badan</a:t>
                      </a:r>
                      <a:r>
                        <a:rPr lang="en-US" sz="1100" dirty="0">
                          <a:solidFill>
                            <a:srgbClr val="FFFFFF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 (kg)</a:t>
                      </a:r>
                      <a:endParaRPr lang="en-US" sz="1100" dirty="0">
                        <a:solidFill>
                          <a:srgbClr val="FFFFFF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Frekuensi</a:t>
                      </a:r>
                      <a:endParaRPr lang="en-US" sz="1100">
                        <a:solidFill>
                          <a:srgbClr val="FFFFFF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40 - 49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50 – 59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60 – 69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16</a:t>
                      </a:r>
                      <a:endParaRPr lang="en-US" sz="110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70 – 79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80 - 89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latin typeface="Lucida Console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07288" cy="5877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Penyelesaiana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 lvl="0"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modus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</a:t>
            </a:r>
          </a:p>
          <a:p>
            <a:pPr lvl="0">
              <a:buNone/>
            </a:pPr>
            <a:r>
              <a:rPr lang="en-US" dirty="0" err="1" smtClean="0"/>
              <a:t>tb</a:t>
            </a:r>
            <a:r>
              <a:rPr lang="en-US" dirty="0" smtClean="0"/>
              <a:t> = 59,5</a:t>
            </a:r>
          </a:p>
          <a:p>
            <a:pPr lvl="0">
              <a:buNone/>
            </a:pPr>
            <a:r>
              <a:rPr lang="en-US" dirty="0" smtClean="0"/>
              <a:t>d1 = 16 – 14 = 2</a:t>
            </a:r>
          </a:p>
          <a:p>
            <a:pPr lvl="0">
              <a:buNone/>
            </a:pPr>
            <a:r>
              <a:rPr lang="en-US" dirty="0" smtClean="0"/>
              <a:t>d2 = 16 – 12 = 4</a:t>
            </a:r>
          </a:p>
          <a:p>
            <a:pPr lvl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50 – 40 = 10</a:t>
            </a:r>
          </a:p>
          <a:p>
            <a:pPr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Mo = </a:t>
            </a:r>
            <a:r>
              <a:rPr lang="en-US" dirty="0" err="1" smtClean="0"/>
              <a:t>tb</a:t>
            </a:r>
            <a:r>
              <a:rPr lang="en-US" dirty="0" smtClean="0"/>
              <a:t> + I</a:t>
            </a:r>
          </a:p>
          <a:p>
            <a:pPr>
              <a:buNone/>
            </a:pPr>
            <a:r>
              <a:rPr lang="en-US" dirty="0" smtClean="0"/>
              <a:t>= 59,5 + 10</a:t>
            </a:r>
          </a:p>
          <a:p>
            <a:pPr>
              <a:buNone/>
            </a:pPr>
            <a:r>
              <a:rPr lang="en-US" dirty="0" smtClean="0"/>
              <a:t>= 59,5 + 10</a:t>
            </a:r>
          </a:p>
          <a:p>
            <a:pPr>
              <a:buNone/>
            </a:pPr>
            <a:r>
              <a:rPr lang="en-US" dirty="0" smtClean="0"/>
              <a:t>=59,5 + 3,33</a:t>
            </a:r>
          </a:p>
          <a:p>
            <a:pPr>
              <a:buNone/>
            </a:pPr>
            <a:r>
              <a:rPr lang="en-US" dirty="0" smtClean="0"/>
              <a:t>= 62,83</a:t>
            </a:r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modusnya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63,25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212976"/>
            <a:ext cx="864096" cy="486916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717032"/>
            <a:ext cx="864096" cy="3429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077072"/>
            <a:ext cx="432048" cy="342900"/>
          </a:xfrm>
          <a:prstGeom prst="rect">
            <a:avLst/>
          </a:prstGeom>
          <a:noFill/>
        </p:spPr>
      </p:pic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07288" cy="587727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err="1" smtClean="0"/>
              <a:t>Tentukanlah</a:t>
            </a:r>
            <a:r>
              <a:rPr lang="en-US" dirty="0" smtClean="0"/>
              <a:t> modus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histogram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Penyelesaian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histogram </a:t>
            </a:r>
            <a:r>
              <a:rPr lang="en-US" dirty="0" err="1" smtClean="0"/>
              <a:t>diketahui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modus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49,5 – 54,5</a:t>
            </a:r>
          </a:p>
          <a:p>
            <a:pPr lvl="0">
              <a:buNone/>
            </a:pP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49,5</a:t>
            </a:r>
          </a:p>
          <a:p>
            <a:pPr lvl="0">
              <a:buNone/>
            </a:pP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54,5 – 49,5 = 5</a:t>
            </a:r>
          </a:p>
          <a:p>
            <a:pPr lvl="0">
              <a:buNone/>
            </a:pPr>
            <a:r>
              <a:rPr lang="en-US" dirty="0" smtClean="0"/>
              <a:t>d1 = 18 – 14 =4</a:t>
            </a:r>
          </a:p>
          <a:p>
            <a:pPr lvl="0">
              <a:buNone/>
            </a:pPr>
            <a:r>
              <a:rPr lang="en-US" dirty="0" smtClean="0"/>
              <a:t>d2 = 18 – 10 = 8</a:t>
            </a:r>
          </a:p>
          <a:p>
            <a:pPr lvl="0"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Mo = 49,5 + 5</a:t>
            </a:r>
          </a:p>
          <a:p>
            <a:pPr>
              <a:buNone/>
            </a:pPr>
            <a:r>
              <a:rPr lang="en-US" dirty="0" smtClean="0"/>
              <a:t>      = 49,5 + 5 (0,333)</a:t>
            </a:r>
          </a:p>
          <a:p>
            <a:pPr>
              <a:buNone/>
            </a:pPr>
            <a:r>
              <a:rPr lang="en-US" dirty="0" smtClean="0"/>
              <a:t>      = 49,5 +1,66</a:t>
            </a:r>
          </a:p>
          <a:p>
            <a:pPr>
              <a:buNone/>
            </a:pPr>
            <a:r>
              <a:rPr lang="en-US" dirty="0" smtClean="0"/>
              <a:t>      =51,16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005064"/>
            <a:ext cx="720080" cy="288032"/>
          </a:xfrm>
          <a:prstGeom prst="rect">
            <a:avLst/>
          </a:prstGeom>
          <a:noFill/>
        </p:spPr>
      </p:pic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67128" cy="504056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APLIKASI MATEMATIKA DALAMNKEHIDUPAN SEHARI-HARI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640960" cy="45365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terlepas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entah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disadari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bangun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menjelang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terpenting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dikuasai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meraih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sukses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kehidupannya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bermatematika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asalkan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jawabannya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pepatah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Roma”.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caranya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menuliskan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Disini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diminta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teliti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diprediksi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… Nah,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kejujuran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07288" cy="58311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pepatah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menguasai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menguasai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inovatif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ide-ide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pikiran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menghindar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sekalipun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jurusan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penerapan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5832648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TUGAS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peneliti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tidaknya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E.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Sakazaki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formula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formula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merek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laboratorium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menyelidiki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Sungai Mahakam,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Sungai Mahakam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peneliti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kelulusan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SMA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Jakarta.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Buatkanlah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Klasifikasikan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kuantitatif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kuantitatif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diskret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kontinu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gajah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samudra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hari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parkiran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SMA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Harapan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e.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Harapan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f.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sepatu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kelas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712968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Pilihlah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benar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1.	Kumpulan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berbentuk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a.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Statistik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Statistika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e. Data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mengolah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menyajikan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menafsirkan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….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Statistik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Statistika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Kinematika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Ekonomimetri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e.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Statis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3.	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statistic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Mngumpulkan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Mengolah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statistik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0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Menyimpulkan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keputusan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Frente - Bizzare Love Triang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156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5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07288" cy="5616624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data yang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representative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Sensus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d. Sampling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e. referendum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5. 	Di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sampling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Sistematis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e.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6.	Yang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kontinu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lvl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karyawanjumlah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keuntungan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penjualan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c. 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kendaraan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listrik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7.	.Yang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diskret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Ardi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= 170 cm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3 = 120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orang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Dadang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= 52 kg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Ika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= 27,5 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lvl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Shinta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= 7 km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763688" y="1600201"/>
            <a:ext cx="6923112" cy="39170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ALAT/ BAHAN / SUMBER BELAJAR</a:t>
            </a:r>
          </a:p>
          <a:p>
            <a:r>
              <a:rPr lang="en-US" dirty="0" err="1"/>
              <a:t>Wono</a:t>
            </a:r>
            <a:r>
              <a:rPr lang="en-US" dirty="0"/>
              <a:t> </a:t>
            </a:r>
            <a:r>
              <a:rPr lang="en-US" dirty="0" err="1"/>
              <a:t>Setya</a:t>
            </a:r>
            <a:r>
              <a:rPr lang="en-US" dirty="0"/>
              <a:t> Budi, ph. D.   2010. </a:t>
            </a:r>
            <a:r>
              <a:rPr lang="en-US" b="1" i="1" dirty="0" err="1"/>
              <a:t>Bahan</a:t>
            </a:r>
            <a:r>
              <a:rPr lang="en-US" b="1" i="1" dirty="0"/>
              <a:t> Ajar </a:t>
            </a:r>
            <a:r>
              <a:rPr lang="en-US" b="1" i="1" dirty="0" err="1"/>
              <a:t>Persiapan</a:t>
            </a:r>
            <a:r>
              <a:rPr lang="en-US" b="1" i="1" dirty="0"/>
              <a:t> </a:t>
            </a:r>
            <a:r>
              <a:rPr lang="en-US" b="1" i="1" dirty="0" err="1"/>
              <a:t>Menuju</a:t>
            </a:r>
            <a:r>
              <a:rPr lang="en-US" b="1" i="1" dirty="0"/>
              <a:t> </a:t>
            </a:r>
            <a:r>
              <a:rPr lang="en-US" b="1" i="1" dirty="0" err="1"/>
              <a:t>Olimpiade</a:t>
            </a:r>
            <a:r>
              <a:rPr lang="en-US" b="1" i="1" dirty="0"/>
              <a:t> </a:t>
            </a:r>
            <a:r>
              <a:rPr lang="en-US" b="1" i="1" dirty="0" err="1"/>
              <a:t>Sains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err="1"/>
              <a:t>Nasional</a:t>
            </a:r>
            <a:r>
              <a:rPr lang="en-US" dirty="0"/>
              <a:t>/ </a:t>
            </a:r>
            <a:r>
              <a:rPr lang="en-US" dirty="0" err="1"/>
              <a:t>Internasional</a:t>
            </a:r>
            <a:r>
              <a:rPr lang="en-US" dirty="0"/>
              <a:t> SMA </a:t>
            </a:r>
            <a:r>
              <a:rPr lang="en-US" dirty="0" err="1"/>
              <a:t>Matematika</a:t>
            </a:r>
            <a:r>
              <a:rPr lang="en-US" dirty="0"/>
              <a:t> 3. Jakarta :    </a:t>
            </a:r>
            <a:r>
              <a:rPr lang="en-US" dirty="0" err="1"/>
              <a:t>Zamrud</a:t>
            </a:r>
            <a:r>
              <a:rPr lang="en-US" dirty="0"/>
              <a:t> </a:t>
            </a:r>
            <a:r>
              <a:rPr lang="en-US" dirty="0" err="1"/>
              <a:t>Kumala</a:t>
            </a:r>
            <a:r>
              <a:rPr lang="en-US" dirty="0"/>
              <a:t>.</a:t>
            </a:r>
          </a:p>
          <a:p>
            <a:r>
              <a:rPr lang="en-US" dirty="0" err="1"/>
              <a:t>Nur</a:t>
            </a:r>
            <a:r>
              <a:rPr lang="en-US" dirty="0"/>
              <a:t> </a:t>
            </a:r>
            <a:r>
              <a:rPr lang="en-US" dirty="0" err="1"/>
              <a:t>Aksin</a:t>
            </a:r>
            <a:r>
              <a:rPr lang="en-US" dirty="0"/>
              <a:t> </a:t>
            </a:r>
            <a:r>
              <a:rPr lang="en-US" dirty="0" err="1"/>
              <a:t>dkk</a:t>
            </a:r>
            <a:r>
              <a:rPr lang="en-US" dirty="0"/>
              <a:t>. 2010 . </a:t>
            </a:r>
            <a:r>
              <a:rPr lang="en-US" b="1" i="1" dirty="0" err="1"/>
              <a:t>Buku</a:t>
            </a:r>
            <a:r>
              <a:rPr lang="en-US" b="1" i="1" dirty="0"/>
              <a:t> </a:t>
            </a:r>
            <a:r>
              <a:rPr lang="en-US" b="1" i="1" dirty="0" err="1"/>
              <a:t>Panduan</a:t>
            </a:r>
            <a:r>
              <a:rPr lang="en-US" b="1" i="1" dirty="0"/>
              <a:t> </a:t>
            </a:r>
            <a:r>
              <a:rPr lang="en-US" b="1" i="1" dirty="0" err="1"/>
              <a:t>Pendidik</a:t>
            </a:r>
            <a:r>
              <a:rPr lang="en-US" b="1" i="1" dirty="0"/>
              <a:t> </a:t>
            </a:r>
            <a:r>
              <a:rPr lang="en-US" b="1" i="1" dirty="0" err="1"/>
              <a:t>Matematika</a:t>
            </a:r>
            <a:r>
              <a:rPr lang="en-US" b="1" i="1" dirty="0"/>
              <a:t> </a:t>
            </a:r>
            <a:r>
              <a:rPr lang="en-US" b="1" i="1" dirty="0" err="1"/>
              <a:t>Untuk</a:t>
            </a:r>
            <a:r>
              <a:rPr lang="en-US" b="1" i="1" dirty="0"/>
              <a:t> SMA/ MA </a:t>
            </a:r>
            <a:r>
              <a:rPr lang="en-US" b="1" i="1" dirty="0" err="1"/>
              <a:t>Kelas</a:t>
            </a:r>
            <a:r>
              <a:rPr lang="en-US" b="1" i="1" dirty="0"/>
              <a:t> XI .</a:t>
            </a:r>
            <a:endParaRPr lang="en-US" dirty="0"/>
          </a:p>
          <a:p>
            <a:r>
              <a:rPr lang="en-US" dirty="0"/>
              <a:t>          </a:t>
            </a:r>
            <a:r>
              <a:rPr lang="en-US" dirty="0" err="1"/>
              <a:t>Klaten</a:t>
            </a:r>
            <a:r>
              <a:rPr lang="en-US" dirty="0"/>
              <a:t> </a:t>
            </a:r>
            <a:r>
              <a:rPr lang="en-US" dirty="0" err="1"/>
              <a:t>Intan</a:t>
            </a:r>
            <a:r>
              <a:rPr lang="en-US" dirty="0"/>
              <a:t> </a:t>
            </a:r>
            <a:r>
              <a:rPr lang="en-US" dirty="0" err="1"/>
              <a:t>Perwira</a:t>
            </a:r>
            <a:r>
              <a:rPr lang="en-US" dirty="0"/>
              <a:t>.. </a:t>
            </a:r>
          </a:p>
          <a:p>
            <a:r>
              <a:rPr lang="en-US" dirty="0" err="1"/>
              <a:t>Sukino</a:t>
            </a:r>
            <a:r>
              <a:rPr lang="en-US" dirty="0"/>
              <a:t>. 2007. </a:t>
            </a:r>
            <a:r>
              <a:rPr lang="en-US" b="1" i="1" dirty="0" err="1"/>
              <a:t>Matemtika</a:t>
            </a:r>
            <a:r>
              <a:rPr lang="en-US" b="1" i="1" dirty="0"/>
              <a:t> </a:t>
            </a:r>
            <a:r>
              <a:rPr lang="en-US" b="1" i="1" dirty="0" err="1"/>
              <a:t>Untuk</a:t>
            </a:r>
            <a:r>
              <a:rPr lang="en-US" b="1" i="1" dirty="0"/>
              <a:t> SMA </a:t>
            </a:r>
            <a:r>
              <a:rPr lang="en-US" b="1" i="1" dirty="0" err="1"/>
              <a:t>kelas</a:t>
            </a:r>
            <a:r>
              <a:rPr lang="en-US" b="1" i="1" dirty="0"/>
              <a:t> XI</a:t>
            </a:r>
            <a:r>
              <a:rPr lang="en-US" dirty="0"/>
              <a:t>. Jakarta : </a:t>
            </a:r>
            <a:r>
              <a:rPr lang="en-US" dirty="0" err="1"/>
              <a:t>Erlangga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251520" y="188640"/>
            <a:ext cx="864096" cy="93610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Punched Tape 4">
            <a:hlinkClick r:id="rId2" action="ppaction://hlinksldjump"/>
          </p:cNvPr>
          <p:cNvSpPr/>
          <p:nvPr/>
        </p:nvSpPr>
        <p:spPr>
          <a:xfrm>
            <a:off x="251520" y="1340768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6" name="Flowchart: Punched Tape 5">
            <a:hlinkClick r:id="rId3" action="ppaction://hlinksldjump"/>
          </p:cNvPr>
          <p:cNvSpPr/>
          <p:nvPr/>
        </p:nvSpPr>
        <p:spPr>
          <a:xfrm>
            <a:off x="251520" y="2420888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lowchart: Punched Tape 7">
            <a:hlinkClick r:id="rId4" action="ppaction://hlinksldjump"/>
          </p:cNvPr>
          <p:cNvSpPr/>
          <p:nvPr/>
        </p:nvSpPr>
        <p:spPr>
          <a:xfrm>
            <a:off x="251520" y="4869160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11" name="Action Button: Back or Previous 10">
            <a:hlinkClick r:id="" action="ppaction://hlinkshowjump?jump=previousslide" highlightClick="1">
              <a:snd r:embed="rId5" name="arrow.wav"/>
            </a:hlinkClick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/>
        </p:nvSpPr>
        <p:spPr>
          <a:xfrm>
            <a:off x="5076056" y="5877272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251519" y="188640"/>
            <a:ext cx="914925" cy="1099592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owchart: Punched Tape 16">
            <a:hlinkClick r:id="rId6" action="ppaction://hlinksldjump"/>
          </p:cNvPr>
          <p:cNvSpPr/>
          <p:nvPr/>
        </p:nvSpPr>
        <p:spPr>
          <a:xfrm>
            <a:off x="251520" y="3501008"/>
            <a:ext cx="1296144" cy="126876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+</a:t>
            </a:r>
            <a:r>
              <a:rPr lang="en-US" dirty="0" err="1" smtClean="0"/>
              <a:t>tugas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0"/>
            <a:ext cx="5328592" cy="6206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9672" y="620688"/>
            <a:ext cx="7067128" cy="561662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A. STANDAR </a:t>
            </a:r>
            <a:r>
              <a:rPr lang="en-US" dirty="0"/>
              <a:t>KOMPETENSI</a:t>
            </a:r>
          </a:p>
          <a:p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B. KOMPETENSI </a:t>
            </a:r>
            <a:r>
              <a:rPr lang="en-US" dirty="0"/>
              <a:t>DASAR</a:t>
            </a:r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 </a:t>
            </a:r>
            <a:r>
              <a:rPr lang="en-US" dirty="0" err="1"/>
              <a:t>statistik</a:t>
            </a:r>
            <a:r>
              <a:rPr lang="en-US" dirty="0"/>
              <a:t>,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C. INDIKATOR </a:t>
            </a:r>
            <a:r>
              <a:rPr lang="en-US" dirty="0"/>
              <a:t>PENCAPAIAN</a:t>
            </a:r>
          </a:p>
          <a:p>
            <a:pPr lvl="0"/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definisinya</a:t>
            </a:r>
            <a:endParaRPr lang="en-US" dirty="0"/>
          </a:p>
          <a:p>
            <a:pPr lvl="0"/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karakteristiknya</a:t>
            </a:r>
            <a:endParaRPr lang="en-US" dirty="0"/>
          </a:p>
          <a:p>
            <a:pPr lvl="0"/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contohnya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D. TUJUAN </a:t>
            </a:r>
            <a:r>
              <a:rPr lang="en-US" dirty="0"/>
              <a:t>PEMBELAJARAN </a:t>
            </a:r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statistic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statistika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populasi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populasi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data</a:t>
            </a:r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data </a:t>
            </a:r>
            <a:r>
              <a:rPr lang="en-US" dirty="0" err="1"/>
              <a:t>yangbaik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251520" y="188640"/>
            <a:ext cx="864096" cy="93610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Punched Tape 4">
            <a:hlinkClick r:id="rId2" action="ppaction://hlinksldjump"/>
          </p:cNvPr>
          <p:cNvSpPr/>
          <p:nvPr/>
        </p:nvSpPr>
        <p:spPr>
          <a:xfrm>
            <a:off x="251520" y="1268760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6" name="Flowchart: Punched Tape 5">
            <a:hlinkClick r:id="rId3" action="ppaction://hlinksldjump"/>
          </p:cNvPr>
          <p:cNvSpPr/>
          <p:nvPr/>
        </p:nvSpPr>
        <p:spPr>
          <a:xfrm>
            <a:off x="251520" y="2492896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lowchart: Punched Tape 6">
            <a:hlinkClick r:id="rId4" action="ppaction://hlinksldjump"/>
          </p:cNvPr>
          <p:cNvSpPr/>
          <p:nvPr/>
        </p:nvSpPr>
        <p:spPr>
          <a:xfrm>
            <a:off x="251520" y="3717032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+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8" name="Flowchart: Punched Tape 7">
            <a:hlinkClick r:id="rId5" action="ppaction://hlinksldjump"/>
          </p:cNvPr>
          <p:cNvSpPr/>
          <p:nvPr/>
        </p:nvSpPr>
        <p:spPr>
          <a:xfrm>
            <a:off x="251520" y="4869160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5076056" y="5877272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6868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</a:t>
            </a:r>
            <a:r>
              <a:rPr lang="en-US" sz="7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Terimakasih</a:t>
            </a:r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en-US" sz="7200" b="1" dirty="0"/>
          </a:p>
        </p:txBody>
      </p:sp>
      <p:pic>
        <p:nvPicPr>
          <p:cNvPr id="5" name="Content Placeholder 4" descr="dog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305050"/>
            <a:ext cx="38100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0"/>
            <a:ext cx="6779096" cy="6206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83768" y="476672"/>
            <a:ext cx="6203032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Deskriptif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statistika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Statistikaadalah</a:t>
            </a:r>
            <a:r>
              <a:rPr lang="en-US" dirty="0" smtClean="0"/>
              <a:t> </a:t>
            </a:r>
            <a:r>
              <a:rPr lang="en-US" dirty="0" err="1"/>
              <a:t>kumpulan</a:t>
            </a:r>
            <a:r>
              <a:rPr lang="en-US" dirty="0"/>
              <a:t> data yang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tersebutU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, </a:t>
            </a:r>
            <a:r>
              <a:rPr lang="en-US" dirty="0" err="1"/>
              <a:t>penyajian</a:t>
            </a:r>
            <a:r>
              <a:rPr lang="en-US" dirty="0"/>
              <a:t>, </a:t>
            </a:r>
            <a:r>
              <a:rPr lang="en-US" dirty="0" err="1"/>
              <a:t>penganalisaan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</a:t>
            </a:r>
          </a:p>
          <a:p>
            <a:pPr>
              <a:buNone/>
            </a:pP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/>
              <a:t>deskriptif</a:t>
            </a:r>
            <a:r>
              <a:rPr lang="en-US" dirty="0"/>
              <a:t> (</a:t>
            </a:r>
            <a:r>
              <a:rPr lang="en-US" dirty="0" err="1"/>
              <a:t>deduktif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yang </a:t>
            </a:r>
            <a:r>
              <a:rPr lang="en-US" dirty="0" err="1"/>
              <a:t>menggmbarkan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,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data, </a:t>
            </a:r>
            <a:r>
              <a:rPr lang="en-US" dirty="0" err="1"/>
              <a:t>pengolahan</a:t>
            </a:r>
            <a:r>
              <a:rPr lang="en-US" dirty="0"/>
              <a:t>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diagram.</a:t>
            </a:r>
          </a:p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/>
              <a:t>inferensial</a:t>
            </a:r>
            <a:r>
              <a:rPr lang="en-US" dirty="0"/>
              <a:t> (</a:t>
            </a:r>
            <a:r>
              <a:rPr lang="en-US" dirty="0" err="1"/>
              <a:t>induktif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populasi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diteliti</a:t>
            </a:r>
            <a:r>
              <a:rPr lang="en-US" dirty="0"/>
              <a:t> (</a:t>
            </a:r>
            <a:r>
              <a:rPr lang="en-US" dirty="0" err="1"/>
              <a:t>semesta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).</a:t>
            </a:r>
          </a:p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populsi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representatif</a:t>
            </a:r>
            <a:r>
              <a:rPr lang="en-US" dirty="0"/>
              <a:t> (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251520" y="188640"/>
            <a:ext cx="864096" cy="93610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Punched Tape 4">
            <a:hlinkClick r:id="rId3" action="ppaction://hlinksldjump"/>
          </p:cNvPr>
          <p:cNvSpPr/>
          <p:nvPr/>
        </p:nvSpPr>
        <p:spPr>
          <a:xfrm>
            <a:off x="251520" y="1268760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6" name="Flowchart: Punched Tape 5">
            <a:hlinkClick r:id="rId4" action="ppaction://hlinksldjump"/>
          </p:cNvPr>
          <p:cNvSpPr/>
          <p:nvPr/>
        </p:nvSpPr>
        <p:spPr>
          <a:xfrm>
            <a:off x="323528" y="2492896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lowchart: Punched Tape 6">
            <a:hlinkClick r:id="rId5" action="ppaction://hlinksldjump"/>
          </p:cNvPr>
          <p:cNvSpPr/>
          <p:nvPr/>
        </p:nvSpPr>
        <p:spPr>
          <a:xfrm>
            <a:off x="323528" y="3789040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+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8" name="Flowchart: Punched Tape 7">
            <a:hlinkClick r:id="rId6" action="ppaction://hlinksldjump"/>
          </p:cNvPr>
          <p:cNvSpPr/>
          <p:nvPr/>
        </p:nvSpPr>
        <p:spPr>
          <a:xfrm>
            <a:off x="323528" y="5013176"/>
            <a:ext cx="1224136" cy="108012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507288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dibelinya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meneliti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segenggam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Populasinya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Sampelnya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segenggam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kelurahan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warganya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pendapatannya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Populasinya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kelurahan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Sampelnya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kelurahan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Datum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keadaan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sekumpulan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kumpulan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datum-datum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jamak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datum.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7787208" cy="5805264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ulangan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susulan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SMAN 1 Cirebon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7,5,6,8,9,6.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7	5	6	8	9	6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datum  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datum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a.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dikelompokkan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kuantitatif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kualitatif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kuantitatif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mengukur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Kumpulan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X-A  SMAN y Cirebon </a:t>
            </a:r>
          </a:p>
          <a:p>
            <a:pPr lvl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beras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Cirebon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kuantitatif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- Data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diskret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tercacah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5656" y="188640"/>
            <a:ext cx="7211144" cy="5831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gaji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PT.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Mundur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kontinu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mengukur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SMA 7 Cirebon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diteliti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olahraga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favorit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SMA 7 Cirebon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Tenggarong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686800" cy="5831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Syarat</a:t>
            </a:r>
            <a:r>
              <a:rPr lang="en-US" dirty="0" smtClean="0"/>
              <a:t> data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Terpercaya</a:t>
            </a:r>
            <a:r>
              <a:rPr lang="en-US" dirty="0" smtClean="0"/>
              <a:t> (believable) </a:t>
            </a:r>
            <a:r>
              <a:rPr lang="en-US" dirty="0" err="1" smtClean="0"/>
              <a:t>yaitu</a:t>
            </a:r>
            <a:r>
              <a:rPr lang="en-US" dirty="0" smtClean="0"/>
              <a:t> data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Representatif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populasinya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4. 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  </a:t>
            </a:r>
            <a:r>
              <a:rPr lang="en-US" dirty="0" err="1" smtClean="0"/>
              <a:t>Terkini</a:t>
            </a:r>
            <a:r>
              <a:rPr lang="en-US" dirty="0" smtClean="0"/>
              <a:t> (up to date) 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yang </a:t>
            </a:r>
            <a:r>
              <a:rPr lang="en-US" dirty="0" err="1" smtClean="0"/>
              <a:t>terbaru</a:t>
            </a:r>
            <a:r>
              <a:rPr lang="en-US" dirty="0" smtClean="0"/>
              <a:t>(</a:t>
            </a:r>
            <a:r>
              <a:rPr lang="en-US" dirty="0" err="1" smtClean="0"/>
              <a:t>terkini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</a:t>
            </a:r>
            <a:r>
              <a:rPr lang="en-US" dirty="0" err="1" smtClean="0"/>
              <a:t>usang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2480" cy="5616624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UKURAN PEMUSATAN DATA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pemusatan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berkumpul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pemusatan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(mean), median, modus. 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A.	Data Tunggal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	Rata-rata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(mean)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Mean (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data. Mean paling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kuantitatif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Mean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Misalkan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berukuran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berbobot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rata-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212976"/>
            <a:ext cx="792088" cy="864096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5397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3203848" y="5949280"/>
            <a:ext cx="1512168" cy="72008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>
          <a:xfrm>
            <a:off x="5076056" y="5949280"/>
            <a:ext cx="1368152" cy="79208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>
            <a:off x="6732240" y="5949280"/>
            <a:ext cx="1512168" cy="72008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1035</TotalTime>
  <Words>1621</Words>
  <Application>Microsoft Office PowerPoint</Application>
  <PresentationFormat>On-screen Show (4:3)</PresentationFormat>
  <Paragraphs>362</Paragraphs>
  <Slides>30</Slides>
  <Notes>2</Notes>
  <HiddenSlides>1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MODUL PEMBELAJARAN MATEMATIKA </vt:lpstr>
      <vt:lpstr>Kata pengantar</vt:lpstr>
      <vt:lpstr>Kegiatan pembelajaran</vt:lpstr>
      <vt:lpstr>Uraian materi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APLIKASI MATEMATIKA DALAMNKEHIDUPAN SEHARI-HARI</vt:lpstr>
      <vt:lpstr>Slide 25</vt:lpstr>
      <vt:lpstr>Slide 26</vt:lpstr>
      <vt:lpstr>Slide 27</vt:lpstr>
      <vt:lpstr>Slide 28</vt:lpstr>
      <vt:lpstr>penutup</vt:lpstr>
      <vt:lpstr>         Terimakasih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Beranda</dc:title>
  <dc:creator>user</dc:creator>
  <cp:lastModifiedBy>user</cp:lastModifiedBy>
  <cp:revision>95</cp:revision>
  <dcterms:created xsi:type="dcterms:W3CDTF">2012-12-22T05:20:06Z</dcterms:created>
  <dcterms:modified xsi:type="dcterms:W3CDTF">2012-12-26T16:25:44Z</dcterms:modified>
</cp:coreProperties>
</file>